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16632"/>
            <a:ext cx="6930914" cy="2808312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Сенсорна інтеграція в </a:t>
            </a:r>
            <a:r>
              <a:rPr lang="uk-UA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корекційно-розвитковій</a:t>
            </a:r>
            <a:r>
              <a:rPr lang="uk-UA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роботі </a:t>
            </a:r>
            <a:r>
              <a:rPr lang="uk-UA" dirty="0" err="1" smtClean="0"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вчителя-реабілітолога</a:t>
            </a:r>
            <a:endParaRPr lang="uk-UA" dirty="0"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http://itd0.mycdn.me/image?id=852237564445&amp;t=20&amp;plc=WEB&amp;tkn=*RvETBbLw9G5BcLZT9mpC1sPrDC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42173" y="2924944"/>
            <a:ext cx="5268253" cy="3258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5076056" y="6318784"/>
            <a:ext cx="3840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Вчитель-реабілітолог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Райхель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І.В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7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107504" y="620688"/>
            <a:ext cx="7056759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Корекційно-розвиткова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робота</a:t>
            </a:r>
          </a:p>
        </p:txBody>
      </p:sp>
      <p:pic>
        <p:nvPicPr>
          <p:cNvPr id="5" name="Picture 2" descr="http://dev.factor-r.com.ua/image/catalog/Category/sensornaya_21_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034" y="404664"/>
            <a:ext cx="3068504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49808" y="2873369"/>
            <a:ext cx="786660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Корекція, основана на методах сенсорної інтеграції, будується на створенні умов для отримання дитиною достатньої сенсорної стимуляції.</a:t>
            </a:r>
          </a:p>
          <a:p>
            <a:pPr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Мета: підсилити збалансованість і розвинути обробку сенсорних стимулів центральної нервової системи.</a:t>
            </a:r>
          </a:p>
          <a:p>
            <a:pPr eaLnBrk="1" hangingPunct="1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	Дана робота проводиться з дітьми з гіперактивністю, синдромом дефіциту уваги, затримкою психічного розвитку, порушеннями інтелектуального розвитку.  </a:t>
            </a:r>
          </a:p>
        </p:txBody>
      </p:sp>
    </p:spTree>
    <p:extLst>
      <p:ext uri="{BB962C8B-B14F-4D97-AF65-F5344CB8AC3E}">
        <p14:creationId xmlns:p14="http://schemas.microsoft.com/office/powerpoint/2010/main" val="25462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3568" y="692696"/>
            <a:ext cx="7848600" cy="4862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Робота над покращенням сенсорної інтеграції здійснюється за такими напрямками:</a:t>
            </a:r>
          </a:p>
          <a:p>
            <a:pPr algn="just" eaLnBrk="1" hangingPunct="1"/>
            <a:r>
              <a:rPr lang="ru-RU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В процесі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спеціальних ігор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і вправ по сенсорному вихованню, направлених на розвиток сприймання просторових і якісних властивостей предметів і формування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перцептивних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 дій.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2. В ході ігор і вправ, направлених на розвиток у дитини соціального сприймання: сприйняття людини, її дій, рухів, в тому числі мімічних і експресивних, сприймання самого себе і оточуючих однолітків.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3. В продуктивній діяльності – малювання, аплікація, ліплення, конструювання, ручна праця, іграх з водою.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4. Використання на заняттях різноманітних </a:t>
            </a:r>
            <a:r>
              <a:rPr lang="uk-UA" b="1" dirty="0" err="1">
                <a:latin typeface="Times New Roman" pitchFamily="18" charset="0"/>
                <a:cs typeface="Times New Roman" pitchFamily="18" charset="0"/>
              </a:rPr>
              <a:t>обтяжувачів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,  голчатих м’ячів, масажних рукавичок, губок та інших матеріалів з різною текстурою.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5. В повсякденному житті в процесі безпосереднього спілкування з дитиною.</a:t>
            </a:r>
          </a:p>
          <a:p>
            <a:pPr algn="just" eaLnBrk="1" hangingPunct="1"/>
            <a:r>
              <a:rPr lang="uk-UA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b="1" dirty="0">
                <a:latin typeface="Times New Roman" pitchFamily="18" charset="0"/>
                <a:cs typeface="Times New Roman" pitchFamily="18" charset="0"/>
              </a:rPr>
              <a:t>Робота по розвитку сенсорного сприймання відбувається, як в процесі уроків, так і на позаурочних заняттях.</a:t>
            </a:r>
          </a:p>
        </p:txBody>
      </p:sp>
    </p:spTree>
    <p:extLst>
      <p:ext uri="{BB962C8B-B14F-4D97-AF65-F5344CB8AC3E}">
        <p14:creationId xmlns:p14="http://schemas.microsoft.com/office/powerpoint/2010/main" val="261426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611560" y="659484"/>
            <a:ext cx="7416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Корекційні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засоби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тактильної системи: </a:t>
            </a:r>
            <a:endParaRPr lang="uk-UA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121446"/>
            <a:ext cx="8496944" cy="618630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 eaLnBrk="0" hangingPunct="0">
              <a:defRPr/>
            </a:pPr>
            <a:r>
              <a:rPr lang="uk-U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низькій сенсорній чутливості:</a:t>
            </a:r>
            <a:endParaRPr lang="uk-UA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«Обтяжувачі для рук»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«Обтяжувачі для ніг»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«Обтяжувачі для плечового відділу»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«Масажні килимки»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«Голчаті м’ячики»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«Жорсткі і м’які губки»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«Сенсорні доріжки»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«Мозаїка»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«Прищіпки»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«Шнурівки»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«Застібки»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«Водний басейн» з різноманітними предметами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«Лото»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«Вкладиші» 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Крупа, горох, квасоля.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 «Чарівний мішечок»  і т.д.</a:t>
            </a:r>
          </a:p>
          <a:p>
            <a:pPr algn="just" eaLnBrk="0" hangingPunct="0">
              <a:defRPr/>
            </a:pP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uk-UA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uk-UA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endParaRPr lang="uk-UA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uk-U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високій сенсорній чутливості:</a:t>
            </a:r>
            <a:endParaRPr lang="uk-UA" sz="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1. «М’які губки»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«Сенсорні доріжки»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3. «Водний басейн»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4. «М’які пензлики»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Необхідно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завжди попереджувати дитину, що ви збираєтеся доторкнутися до неї, наближатися до неї тільки спереду, поступово, акуратно познайомте дитину з різноманітною текстурою матеріалів.</a:t>
            </a:r>
            <a:endParaRPr lang="uk-UA" sz="8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Всі ці ігри і матеріали використовуються для регулювання тактильної чутливості дитини і сприяють покращенню координації рухів, кращому розумінню власного тіла в просторі, значний розвиток дрібної та загальної моторики, розумінню властивостей та якостей предметів, усвідомленню себе в  оточуючому світі.</a:t>
            </a:r>
          </a:p>
        </p:txBody>
      </p:sp>
    </p:spTree>
    <p:extLst>
      <p:ext uri="{BB962C8B-B14F-4D97-AF65-F5344CB8AC3E}">
        <p14:creationId xmlns:p14="http://schemas.microsoft.com/office/powerpoint/2010/main" val="359687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-396552" y="332656"/>
            <a:ext cx="56218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uk-UA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Корекційні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засоби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зорової  системи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467543" y="1052736"/>
            <a:ext cx="8280151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>
              <a:defRPr/>
            </a:pPr>
            <a:r>
              <a:rPr lang="uk-U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низькій сенсорній чутливості:</a:t>
            </a:r>
            <a:endParaRPr lang="uk-UA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1. «Кольорова мозаїка»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«Різнокольорові шнурівки»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3. «Різнокольорові прищіпки»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4. «Кольорові кубики»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5. « Кумедні  звірята»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6. «Підбери по кольору»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7. «Підбери по формі»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8. «Звіриний город»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9. «Чарівні тарілочки»</a:t>
            </a:r>
          </a:p>
          <a:p>
            <a:pPr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9. «Знайди гараж» і т.д. </a:t>
            </a:r>
          </a:p>
          <a:p>
            <a:pPr>
              <a:defRPr/>
            </a:pPr>
            <a:r>
              <a:rPr lang="uk-UA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високій сенсорній чутливості:</a:t>
            </a:r>
            <a:endParaRPr lang="uk-UA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Tx/>
              <a:buAutoNum type="arabicPeriod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Проводити заняття в окремому куточку, за ширмою.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Уникати зайвої зорової стимуляції, яскравого світла. </a:t>
            </a:r>
          </a:p>
          <a:p>
            <a:pPr marL="342900" indent="-342900">
              <a:buFontTx/>
              <a:buAutoNum type="arabicPeriod"/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Не пред’являти дитині одразу багато предметів, завдань, давати дозовано.</a:t>
            </a:r>
          </a:p>
          <a:p>
            <a:pPr marL="342900" indent="-342900">
              <a:buFontTx/>
              <a:buAutoNum type="arabicPeriod"/>
              <a:defRPr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79512" y="4653136"/>
            <a:ext cx="554513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dirty="0">
                <a:latin typeface="Times New Roman" pitchFamily="18" charset="0"/>
                <a:cs typeface="Times New Roman" pitchFamily="18" charset="0"/>
              </a:rPr>
              <a:t>Всі ці ігри і матеріали використовуються для покращення зорового сприймання властивостей і якостей предметів, кольору, форми, розміру. Розвивають зорово-моторну координацію око-рука, око-нога. Значно покращують просторі уявлення, усвідомлення себе в просторі і оточуючому світі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Іван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041" y="3112433"/>
            <a:ext cx="3666253" cy="2159248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85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4"/>
          <p:cNvSpPr>
            <a:spLocks noChangeArrowheads="1"/>
          </p:cNvSpPr>
          <p:nvPr/>
        </p:nvSpPr>
        <p:spPr bwMode="auto">
          <a:xfrm>
            <a:off x="107504" y="404664"/>
            <a:ext cx="525658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uk-UA" sz="2400" b="1" dirty="0">
                <a:latin typeface="Calibri" pitchFamily="34" charset="0"/>
                <a:cs typeface="Times New Roman" pitchFamily="18" charset="0"/>
              </a:rPr>
              <a:t>Ігри і посібники для слухової  системи: </a:t>
            </a:r>
            <a:endParaRPr lang="uk-UA" sz="2400" dirty="0">
              <a:latin typeface="Calibri" pitchFamily="34" charset="0"/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467544" y="1237595"/>
            <a:ext cx="799306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2">
            <a:spAutoFit/>
          </a:bodyPr>
          <a:lstStyle/>
          <a:p>
            <a:pPr eaLnBrk="0" hangingPunct="0">
              <a:defRPr/>
            </a:pPr>
            <a:r>
              <a:rPr lang="uk-UA" sz="2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низькій сенсорній чутливості:</a:t>
            </a:r>
            <a:endParaRPr lang="uk-UA" sz="20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1. Розмовляйте з дитиною тихо, не підвищуючи голос.</a:t>
            </a: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2. Намагайтесь зменшити зовнішні звуки (закрити вікно, двері)</a:t>
            </a: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3. Використовуйте тільки тиху музику</a:t>
            </a: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4. Створіть для дитини спеціальне місце для занять відгородивши його, наприклад, ширмою.</a:t>
            </a: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5. Можна використовувати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біруші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навушники при потраплянні в шумні місця.</a:t>
            </a: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6. Використання візуальних підказок при пересуванні.</a:t>
            </a:r>
          </a:p>
          <a:p>
            <a:pPr eaLnBrk="0" hangingPunct="0">
              <a:defRPr/>
            </a:pPr>
            <a:endParaRPr lang="uk-UA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uk-UA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uk-UA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endParaRPr lang="uk-UA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 високій сенсорній чутливості:</a:t>
            </a:r>
            <a:endParaRPr lang="uk-UA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 Використання візуальних підказок.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2. Використання карточок.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3. Використання ритмічних, музикальних творів в супроводі рухів.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4. Проспівування логоритмічних ланцюжків.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5. Імітація звуків оточуючого світу. 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6. Заняття на співвідношення слова з зображенням.</a:t>
            </a:r>
          </a:p>
          <a:p>
            <a:pPr eaLnBrk="0" hangingPunct="0">
              <a:defRPr/>
            </a:pPr>
            <a:r>
              <a:rPr lang="uk-UA" dirty="0">
                <a:latin typeface="Times New Roman" pitchFamily="18" charset="0"/>
                <a:cs typeface="Times New Roman" pitchFamily="18" charset="0"/>
              </a:rPr>
              <a:t>7. Виконання усної інструкції і т.д.</a:t>
            </a:r>
          </a:p>
          <a:p>
            <a:pPr eaLnBrk="0" hangingPunct="0"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77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179512" y="548680"/>
            <a:ext cx="67675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Засоби та ігри 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пропріоцептивної</a:t>
            </a:r>
            <a:r>
              <a:rPr lang="uk-UA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системи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1"/>
          <p:cNvSpPr>
            <a:spLocks noChangeArrowheads="1"/>
          </p:cNvSpPr>
          <p:nvPr/>
        </p:nvSpPr>
        <p:spPr bwMode="auto">
          <a:xfrm>
            <a:off x="364659" y="1520633"/>
            <a:ext cx="80645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/>
            <a:r>
              <a:rPr lang="uk-UA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 високій сенсорної чутливості:</a:t>
            </a:r>
            <a:endParaRPr lang="uk-UA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1. «Шнурівки» різних видів.</a:t>
            </a: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2. «Мозаїка»</a:t>
            </a: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3. «Малювання»</a:t>
            </a: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4. «Сенсорні доріжки» з різноманітною структурою матеріалів.</a:t>
            </a: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5. «Застібки»</a:t>
            </a:r>
          </a:p>
          <a:p>
            <a:pPr algn="just" eaLnBrk="0" hangingPunct="0"/>
            <a:r>
              <a:rPr lang="uk-UA" dirty="0">
                <a:latin typeface="Times New Roman" pitchFamily="18" charset="0"/>
                <a:cs typeface="Times New Roman" pitchFamily="18" charset="0"/>
              </a:rPr>
              <a:t>6. «Збери намисто» і т.д., підійдуть  всі заняття для розвитку дрібної моторики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3635896" y="4005064"/>
            <a:ext cx="5256212" cy="203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Всі ці ігри і матеріали використовуються для регуляції  м'язового тонусу, стимуляції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пропріоцептивної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системи, що дозволяє дитині краще контролювати  свої частини тіла, покращить загальну і дрібну моторику, покращить координацію рухів, сприяє підвищенню концентрації уваги.</a:t>
            </a:r>
          </a:p>
        </p:txBody>
      </p:sp>
      <p:pic>
        <p:nvPicPr>
          <p:cNvPr id="3074" name="Picture 2" descr="C:\Users\Іван\Desktop\sensorna-dorzhka-476609063389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659" y="3573720"/>
            <a:ext cx="3175323" cy="3175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35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468313" y="692150"/>
            <a:ext cx="7775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Одним із сучасних засобів реалізації методу сенсорної інтеграції є спеціально </a:t>
            </a:r>
            <a:r>
              <a:rPr lang="uk-UA" sz="2000" b="1" i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обладнана сенсорна кімната</a:t>
            </a:r>
            <a:r>
              <a:rPr lang="uk-UA" sz="20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611188" y="1484313"/>
            <a:ext cx="8135937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умовах сенсорної кімнати використовується масований потік інформації на кожну сенсорну систему. Одночасна стимуляція декількох сенсорних систем призводить не тільки до підвищення активності сприймання, а й до забезпечення сенсорної інтеграції.</a:t>
            </a:r>
          </a:p>
          <a:p>
            <a:pPr eaLnBrk="1" hangingPunct="1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IMG_5529.JPG"/>
          <p:cNvPicPr>
            <a:picLocks noChangeAspect="1"/>
          </p:cNvPicPr>
          <p:nvPr/>
        </p:nvPicPr>
        <p:blipFill>
          <a:blip r:embed="rId2" cstate="screen">
            <a:extLst/>
          </a:blip>
          <a:stretch>
            <a:fillRect/>
          </a:stretch>
        </p:blipFill>
        <p:spPr>
          <a:xfrm rot="21124645">
            <a:off x="530653" y="3113117"/>
            <a:ext cx="2880001" cy="2160000"/>
          </a:xfrm>
          <a:prstGeom prst="roundRect">
            <a:avLst/>
          </a:prstGeom>
        </p:spPr>
      </p:pic>
      <p:pic>
        <p:nvPicPr>
          <p:cNvPr id="7" name="Picture 4" descr="Z:\User\Special\TatSer\фото мои\Татьяна Сергеевна\IMG_5528.JPG"/>
          <p:cNvPicPr>
            <a:picLocks noChangeAspect="1" noChangeArrowheads="1"/>
          </p:cNvPicPr>
          <p:nvPr/>
        </p:nvPicPr>
        <p:blipFill>
          <a:blip r:embed="rId3" cstate="screen">
            <a:extLst/>
          </a:blip>
          <a:srcRect/>
          <a:stretch>
            <a:fillRect/>
          </a:stretch>
        </p:blipFill>
        <p:spPr bwMode="auto">
          <a:xfrm rot="20977926">
            <a:off x="3158678" y="3238472"/>
            <a:ext cx="2880000" cy="2160000"/>
          </a:xfrm>
          <a:prstGeom prst="roundRect">
            <a:avLst/>
          </a:prstGeom>
          <a:noFill/>
        </p:spPr>
      </p:pic>
      <p:pic>
        <p:nvPicPr>
          <p:cNvPr id="8" name="Picture 3" descr="Z:\User\Special\TatSer\фото мои\Татьяна Сергеевна\IMG_5531.JPG"/>
          <p:cNvPicPr>
            <a:picLocks noChangeAspect="1" noChangeArrowheads="1"/>
          </p:cNvPicPr>
          <p:nvPr/>
        </p:nvPicPr>
        <p:blipFill>
          <a:blip r:embed="rId4" cstate="screen">
            <a:extLst/>
          </a:blip>
          <a:srcRect/>
          <a:stretch>
            <a:fillRect/>
          </a:stretch>
        </p:blipFill>
        <p:spPr bwMode="auto">
          <a:xfrm rot="580209">
            <a:off x="5813073" y="4231604"/>
            <a:ext cx="2880000" cy="2160000"/>
          </a:xfrm>
          <a:prstGeom prst="round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1669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836712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Комплекс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вправ з сенсорної інтеграції створюється на основі сенсорної діагностики індивідуально для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кожної дитини.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Методи сенсорної інтеграції можуть і навіть повинні включатися як складові частини в заняття за будь-якими іншими методиками. Недооцінити значення стимуляції сенсорного сприйняття світу неможливо. Через розвиток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сенсорики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ми даємо дитині механізм пізнання світу.</a:t>
            </a:r>
          </a:p>
        </p:txBody>
      </p:sp>
      <p:pic>
        <p:nvPicPr>
          <p:cNvPr id="4098" name="Picture 2" descr="C:\Users\Іван\Desktop\ergotherapiy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40968"/>
            <a:ext cx="8280920" cy="3005973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43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 rot="19871377">
            <a:off x="822228" y="2174947"/>
            <a:ext cx="7704138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sz="8000" b="1" i="1" dirty="0">
                <a:solidFill>
                  <a:srgbClr val="FF0000"/>
                </a:solidFill>
                <a:latin typeface="Calibri" pitchFamily="34" charset="0"/>
              </a:rPr>
              <a:t>Дякую за увагу та терпіння!</a:t>
            </a:r>
            <a:endParaRPr lang="ru-RU" sz="8000" b="1" i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24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49792"/>
          </a:xfrm>
        </p:spPr>
        <p:txBody>
          <a:bodyPr/>
          <a:lstStyle/>
          <a:p>
            <a:pPr marL="109728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Сенсорна інтеграція (сенсорна інтеграційна терапія)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- процес, під час якого нервова система людини отримує інформацію від рецепторів всіх відчуттів (дотик, вестибулярний апарат, відчуття тіла або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пропріоцепція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, нюх, зір, слух, смак), потім організовує їх і інтерпретує так, щоб вони могли бути використані в цілеспрямованій діяльності. Іншими словами, це адаптаційна реакція, що служить для виконання певної дії, прийняття відповідного положення тіла, і т. п.</a:t>
            </a:r>
          </a:p>
        </p:txBody>
      </p:sp>
    </p:spTree>
    <p:extLst>
      <p:ext uri="{BB962C8B-B14F-4D97-AF65-F5344CB8AC3E}">
        <p14:creationId xmlns:p14="http://schemas.microsoft.com/office/powerpoint/2010/main" val="2091539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7632848" cy="3168352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виникненні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порушень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обробки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сенсорних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сигналів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з'являються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дисфункції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моторному,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пізнавальному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поведінкових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характеристиках </a:t>
            </a:r>
            <a:r>
              <a:rPr lang="ru-RU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дитини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Іван\Desktop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66" y="1435160"/>
            <a:ext cx="2001434" cy="2277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Іван\Desktop\завантаженн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4220169"/>
            <a:ext cx="4386656" cy="256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Іван\Desktop\завантаження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18627"/>
            <a:ext cx="3611190" cy="2403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844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2043672"/>
          </a:xfrm>
        </p:spPr>
        <p:txBody>
          <a:bodyPr/>
          <a:lstStyle/>
          <a:p>
            <a:pPr marL="109728" indent="0">
              <a:buNone/>
            </a:pPr>
            <a:r>
              <a:rPr lang="uk-UA" b="1" dirty="0">
                <a:latin typeface="Times New Roman" pitchFamily="18" charset="0"/>
                <a:cs typeface="Times New Roman" pitchFamily="18" charset="0"/>
              </a:rPr>
              <a:t>Метою терапії сенсорної інтеграції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 (СІ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– є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посилення, балансування і розвиток обробки сенсорних стимулів центральною нервовою системою.</a:t>
            </a:r>
          </a:p>
        </p:txBody>
      </p:sp>
      <p:pic>
        <p:nvPicPr>
          <p:cNvPr id="2050" name="Picture 2" descr="C:\Users\Іван\Desktop\sensorna-300x1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08920"/>
            <a:ext cx="5832648" cy="308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24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Види сенсорних систем: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зорова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 тактильна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вестибулярна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err="1">
                <a:latin typeface="Times New Roman" pitchFamily="18" charset="0"/>
                <a:cs typeface="Times New Roman" pitchFamily="18" charset="0"/>
              </a:rPr>
              <a:t>пропріоцептивна</a:t>
            </a:r>
            <a:endParaRPr lang="uk-UA" sz="3600" b="1" i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слухова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нюхова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uk-UA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i="1" dirty="0" smtClean="0">
                <a:latin typeface="Times New Roman" pitchFamily="18" charset="0"/>
                <a:cs typeface="Times New Roman" pitchFamily="18" charset="0"/>
              </a:rPr>
              <a:t>смакова</a:t>
            </a:r>
            <a:endParaRPr lang="uk-UA" sz="36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86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435280" cy="1440160"/>
          </a:xfrm>
        </p:spPr>
        <p:txBody>
          <a:bodyPr>
            <a:normAutofit fontScale="90000"/>
          </a:bodyPr>
          <a:lstStyle/>
          <a:p>
            <a:r>
              <a:rPr lang="uk-UA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проведенні діагностики порушення сенсорної інтеграції необхідно пам’ятати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003232" cy="4081640"/>
          </a:xfrm>
        </p:spPr>
        <p:txBody>
          <a:bodyPr>
            <a:normAutofit fontScale="92500" lnSpcReduction="20000"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Дитина не може зрозуміти і пояснити проблеми, так як процеси, які відбуваються у мозку, контролю не піддаються.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Порушення проявляються  у кожної дитини по різному.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Успішність 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і поведінка дитини дозволяють робити висновки про показники сенсорної інтеграції.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Дитина може мати відхилення в роботі однієї сенсорної системи, інші можуть  працювати нормально.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uk-UA" i="1" dirty="0">
                <a:latin typeface="Times New Roman" pitchFamily="18" charset="0"/>
                <a:cs typeface="Times New Roman" pitchFamily="18" charset="0"/>
              </a:rPr>
              <a:t> Розрізняють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гіпер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 err="1">
                <a:latin typeface="Times New Roman" pitchFamily="18" charset="0"/>
                <a:cs typeface="Times New Roman" pitchFamily="18" charset="0"/>
              </a:rPr>
              <a:t>гіпочутливість</a:t>
            </a:r>
            <a:r>
              <a:rPr lang="uk-UA" i="1" dirty="0">
                <a:latin typeface="Times New Roman" pitchFamily="18" charset="0"/>
                <a:cs typeface="Times New Roman" pitchFamily="18" charset="0"/>
              </a:rPr>
              <a:t> до різноманітних сигналів.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277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Ознаки порушення сенсорної інтеграції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Calibri" pitchFamily="34" charset="0"/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95736" y="1948997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Тактильна система</a:t>
            </a:r>
            <a:endParaRPr lang="uk-UA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2595328"/>
            <a:ext cx="849694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Знижене сприймання                   </a:t>
            </a:r>
            <a:r>
              <a:rPr lang="uk-UA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Підвищене сприймання</a:t>
            </a:r>
            <a:endParaRPr lang="uk-UA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251272" y="3356992"/>
            <a:ext cx="4176712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Шукає доторків, потреба доторкнутися до всього;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Погано відчуває біль;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Наносить сам собі пошкодження (щипає, кусає себе);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Завжди  тягне предмети в рот, щоб їх;</a:t>
            </a:r>
          </a:p>
        </p:txBody>
      </p:sp>
      <p:sp>
        <p:nvSpPr>
          <p:cNvPr id="7" name="Прямоугольник 7"/>
          <p:cNvSpPr>
            <a:spLocks noChangeArrowheads="1"/>
          </p:cNvSpPr>
          <p:nvPr/>
        </p:nvSpPr>
        <p:spPr bwMode="auto">
          <a:xfrm>
            <a:off x="4707219" y="3356992"/>
            <a:ext cx="4248150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 любить, коли її обіймають</a:t>
            </a:r>
          </a:p>
          <a:p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боїться, коли до неї 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Несподівано доторкаються;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Не дає причесати, помити чи постригти волосся;</a:t>
            </a:r>
          </a:p>
          <a:p>
            <a:pPr>
              <a:buFont typeface="Arial" charset="0"/>
              <a:buChar char="•"/>
            </a:pPr>
            <a:r>
              <a:rPr lang="uk-UA" sz="2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 стресовій ситуації знімає одяг;</a:t>
            </a:r>
          </a:p>
        </p:txBody>
      </p:sp>
    </p:spTree>
    <p:extLst>
      <p:ext uri="{BB962C8B-B14F-4D97-AF65-F5344CB8AC3E}">
        <p14:creationId xmlns:p14="http://schemas.microsoft.com/office/powerpoint/2010/main" val="355091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95536" y="578709"/>
            <a:ext cx="8229600" cy="1143000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Вестибулярна система</a:t>
            </a: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-22347" y="1671094"/>
            <a:ext cx="3741738" cy="6397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Знижене сприймання</a:t>
            </a:r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4968553" y="1698714"/>
            <a:ext cx="4175447" cy="669751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uk-UA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Підвищене сприймання</a:t>
            </a:r>
          </a:p>
        </p:txBody>
      </p:sp>
      <p:sp>
        <p:nvSpPr>
          <p:cNvPr id="7" name="Содержимое 4"/>
          <p:cNvSpPr>
            <a:spLocks noGrp="1"/>
          </p:cNvSpPr>
          <p:nvPr>
            <p:ph sz="half" idx="4294967295"/>
          </p:nvPr>
        </p:nvSpPr>
        <p:spPr>
          <a:xfrm>
            <a:off x="-36512" y="2341460"/>
            <a:ext cx="4040188" cy="395128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знаходиться в постійному русі;</a:t>
            </a:r>
          </a:p>
          <a:p>
            <a:pPr eaLnBrk="1" hangingPunct="1"/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любить стрибати з високих місць;</a:t>
            </a:r>
          </a:p>
          <a:p>
            <a:pPr eaLnBrk="1" hangingPunct="1"/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любить кататися на гойдалках; </a:t>
            </a:r>
          </a:p>
          <a:p>
            <a:pPr eaLnBrk="1" hangingPunct="1"/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любить швидкі і неочікувані рухи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8" name="Содержимое 4"/>
          <p:cNvSpPr>
            <a:spLocks noGrp="1"/>
          </p:cNvSpPr>
          <p:nvPr>
            <p:ph sz="half" idx="4294967295"/>
          </p:nvPr>
        </p:nvSpPr>
        <p:spPr>
          <a:xfrm>
            <a:off x="5036182" y="2416677"/>
            <a:ext cx="4040188" cy="395128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знаходиться в постійному русі;</a:t>
            </a:r>
          </a:p>
          <a:p>
            <a:pPr eaLnBrk="1" hangingPunct="1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любить стрибати з високих місць;</a:t>
            </a:r>
          </a:p>
          <a:p>
            <a:pPr eaLnBrk="1" hangingPunct="1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любить кататися на гойдалках; </a:t>
            </a:r>
          </a:p>
          <a:p>
            <a:pPr eaLnBrk="1" hangingPunct="1"/>
            <a:r>
              <a:rPr lang="uk-UA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любить швидкі і неочікувані рухи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pic>
        <p:nvPicPr>
          <p:cNvPr id="9" name="Picture 2" descr="http://rehab-ufa.ru/upload/medialibrary/a78/a78ee2c89a7f9facec2046828417b8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0337" y="3861048"/>
            <a:ext cx="1872208" cy="28583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05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/>
          <a:lstStyle/>
          <a:p>
            <a:pPr eaLnBrk="1" hangingPunct="1"/>
            <a:r>
              <a:rPr lang="uk-UA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Слухова і зорова системи</a:t>
            </a:r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179512" y="1412776"/>
            <a:ext cx="3670300" cy="6397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uk-UA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Знижене сприймання</a:t>
            </a:r>
          </a:p>
        </p:txBody>
      </p:sp>
      <p:sp>
        <p:nvSpPr>
          <p:cNvPr id="6" name="Текст 5"/>
          <p:cNvSpPr txBox="1">
            <a:spLocks/>
          </p:cNvSpPr>
          <p:nvPr/>
        </p:nvSpPr>
        <p:spPr>
          <a:xfrm>
            <a:off x="4478437" y="1412776"/>
            <a:ext cx="4054003" cy="639762"/>
          </a:xfrm>
          <a:prstGeom prst="rect">
            <a:avLst/>
          </a:prstGeom>
        </p:spPr>
        <p:txBody>
          <a:bodyPr/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uk-UA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Підвищене сприймання</a:t>
            </a:r>
          </a:p>
        </p:txBody>
      </p:sp>
      <p:sp>
        <p:nvSpPr>
          <p:cNvPr id="7" name="Содержимое 4"/>
          <p:cNvSpPr>
            <a:spLocks noGrp="1"/>
          </p:cNvSpPr>
          <p:nvPr>
            <p:ph sz="half" idx="4294967295"/>
          </p:nvPr>
        </p:nvSpPr>
        <p:spPr>
          <a:xfrm>
            <a:off x="0" y="1844824"/>
            <a:ext cx="4040188" cy="395128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реагує на своє ім’я;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любить гучну музику;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розмовляє сама з собою;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не бачить цілісну картину;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Відчуває труднощі в розрізненні схожих між собою предметів ;м</a:t>
            </a:r>
          </a:p>
        </p:txBody>
      </p:sp>
      <p:sp>
        <p:nvSpPr>
          <p:cNvPr id="8" name="Содержимое 7"/>
          <p:cNvSpPr>
            <a:spLocks noGrp="1"/>
          </p:cNvSpPr>
          <p:nvPr>
            <p:ph sz="quarter" idx="4294967295"/>
          </p:nvPr>
        </p:nvSpPr>
        <p:spPr>
          <a:xfrm>
            <a:off x="4820474" y="1844824"/>
            <a:ext cx="4041775" cy="3951288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закриває вуха руками;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боїться гучних і неочікуваних звуків;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не може слухати і дивитися одночасно;</a:t>
            </a:r>
          </a:p>
          <a:p>
            <a:pPr eaLnBrk="1" hangingPunct="1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боїться яскравого світла , закриває очі;</a:t>
            </a:r>
          </a:p>
        </p:txBody>
      </p:sp>
      <p:pic>
        <p:nvPicPr>
          <p:cNvPr id="1026" name="Picture 2" descr="C:\Users\Іван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312" y="481468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Іван\Desktop\438086-150946470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1592" y="4819813"/>
            <a:ext cx="3672408" cy="2038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3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265</TotalTime>
  <Words>1123</Words>
  <Application>Microsoft Office PowerPoint</Application>
  <PresentationFormat>Экран (4:3)</PresentationFormat>
  <Paragraphs>147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Сенсорна інтеграція в корекційно-розвитковій роботі вчителя-реабілітолога</vt:lpstr>
      <vt:lpstr>Презентация PowerPoint</vt:lpstr>
      <vt:lpstr>При виникненні порушень обробки сенсорних сигналів з'являються дисфункції в моторному, пізнавальному розвитку, а також в поведінкових характеристиках дитини.</vt:lpstr>
      <vt:lpstr>Презентация PowerPoint</vt:lpstr>
      <vt:lpstr>Види сенсорних систем:</vt:lpstr>
      <vt:lpstr>При проведенні діагностики порушення сенсорної інтеграції необхідно пам’ятати: </vt:lpstr>
      <vt:lpstr>Ознаки порушення сенсорної інтеграції. </vt:lpstr>
      <vt:lpstr>Вестибулярна система</vt:lpstr>
      <vt:lpstr>Слухова і зорова системи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Сенсорна інтеграція в корекційно-розвитковій роботі вчителя реабілітолога</dc:title>
  <dc:creator>Іван</dc:creator>
  <cp:lastModifiedBy>Іван</cp:lastModifiedBy>
  <cp:revision>19</cp:revision>
  <dcterms:created xsi:type="dcterms:W3CDTF">2021-03-22T13:54:20Z</dcterms:created>
  <dcterms:modified xsi:type="dcterms:W3CDTF">2021-04-05T07:31:38Z</dcterms:modified>
</cp:coreProperties>
</file>